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11" r:id="rId2"/>
    <p:sldId id="526" r:id="rId3"/>
    <p:sldId id="509" r:id="rId4"/>
    <p:sldId id="510" r:id="rId5"/>
    <p:sldId id="524" r:id="rId6"/>
    <p:sldId id="512" r:id="rId7"/>
    <p:sldId id="527" r:id="rId8"/>
    <p:sldId id="517" r:id="rId9"/>
    <p:sldId id="282" r:id="rId10"/>
    <p:sldId id="518" r:id="rId11"/>
    <p:sldId id="519" r:id="rId12"/>
    <p:sldId id="520" r:id="rId13"/>
    <p:sldId id="525" r:id="rId14"/>
    <p:sldId id="521" r:id="rId15"/>
    <p:sldId id="528" r:id="rId16"/>
    <p:sldId id="523" r:id="rId17"/>
    <p:sldId id="357" r:id="rId18"/>
    <p:sldId id="28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47"/>
    <p:restoredTop sz="83499" autoAdjust="0"/>
  </p:normalViewPr>
  <p:slideViewPr>
    <p:cSldViewPr snapToGrid="0" snapToObjects="1">
      <p:cViewPr varScale="1">
        <p:scale>
          <a:sx n="95" d="100"/>
          <a:sy n="95" d="100"/>
        </p:scale>
        <p:origin x="208" y="2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33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Computaçãpo e Sociedade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1FA4F-0846-8D41-89B1-5A439D39D1DE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sk-SK"/>
              <a:t>© 2017 IST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58D49-08DE-7F49-8EB8-ED69E8C34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4459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Computaçãpo e Sociedade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A5176-56C5-3441-BD07-B947D90F3CBC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sk-SK"/>
              <a:t>© 2017 IST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71952-AC44-394F-B38A-FD7BFBF33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96330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solutions.com/insights/dark-patterns-in-ux-disadvantages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vickiortiz.medium.com/welcome-to-the-roach-motel-86b8cd424ea7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71952-AC44-394F-B38A-FD7BFBF332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42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www.oern.pt</a:t>
            </a:r>
            <a:r>
              <a:rPr lang="en-US" dirty="0"/>
              <a:t>/</a:t>
            </a:r>
            <a:r>
              <a:rPr lang="en-US" dirty="0" err="1"/>
              <a:t>documentos</a:t>
            </a:r>
            <a:r>
              <a:rPr lang="en-US" dirty="0"/>
              <a:t>/Actos%20CEI.pdf</a:t>
            </a:r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www.ordemengenheiros.pt</a:t>
            </a:r>
            <a:r>
              <a:rPr lang="en-US" dirty="0"/>
              <a:t>/</a:t>
            </a:r>
            <a:r>
              <a:rPr lang="en-US" dirty="0" err="1"/>
              <a:t>fotos</a:t>
            </a:r>
            <a:r>
              <a:rPr lang="en-US" dirty="0"/>
              <a:t>/</a:t>
            </a:r>
            <a:r>
              <a:rPr lang="en-US" dirty="0" err="1"/>
              <a:t>dossier_artigo</a:t>
            </a:r>
            <a:r>
              <a:rPr lang="en-US" dirty="0"/>
              <a:t>/20102012_vgb_1316566221509a3e4296e42.pdf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71952-AC44-394F-B38A-FD7BFBF332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05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Computaçãpo e Sociedade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sk-SK"/>
              <a:t>© 2017 IST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71952-AC44-394F-B38A-FD7BFBF332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8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ヒラギノ角ゴ Pro W3" charset="0"/>
                <a:cs typeface="Arial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EDA070F-8D13-B64B-85E6-960F1116BF88}" type="slidenum">
              <a:rPr lang="en-GB">
                <a:solidFill>
                  <a:srgbClr val="000000"/>
                </a:solidFill>
                <a:latin typeface="Times New Roman" charset="0"/>
                <a:cs typeface="Arial Unicode MS" charset="0"/>
              </a:rPr>
              <a:pPr eaLnBrk="1" hangingPunct="1"/>
              <a:t>17</a:t>
            </a:fld>
            <a:endParaRPr lang="en-GB">
              <a:solidFill>
                <a:srgbClr val="000000"/>
              </a:solidFill>
              <a:latin typeface="Times New Roman" charset="0"/>
              <a:cs typeface="Arial Unicode MS" charset="0"/>
            </a:endParaRPr>
          </a:p>
        </p:txBody>
      </p:sp>
      <p:sp>
        <p:nvSpPr>
          <p:cNvPr id="62467" name="Rectangle 1025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ln/>
        </p:spPr>
      </p:sp>
      <p:sp>
        <p:nvSpPr>
          <p:cNvPr id="62468" name="Rectangle 1026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461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Computaçãpo e Sociedade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sk-SK"/>
              <a:t>© 2017 IST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71952-AC44-394F-B38A-FD7BFBF332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96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71952-AC44-394F-B38A-FD7BFBF332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94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Engenheiro</a:t>
            </a:r>
            <a:r>
              <a:rPr lang="pt-PT" baseline="0" dirty="0"/>
              <a:t> da VW procura novo emprego / isto vai ser um sucesso!</a:t>
            </a:r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71952-AC44-394F-B38A-FD7BFBF332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01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sz="1200" dirty="0">
                <a:hlinkClick r:id="rId3"/>
              </a:rPr>
              <a:t>https://www.netsolutions.com/insights/dark-patterns-in-ux-disadvantages/</a:t>
            </a:r>
            <a:r>
              <a:rPr lang="en-PT" sz="1200" dirty="0"/>
              <a:t> </a:t>
            </a:r>
          </a:p>
          <a:p>
            <a:endParaRPr lang="en-PT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dirty="0">
                <a:hlinkClick r:id="rId4"/>
              </a:rPr>
              <a:t>https://vickiortiz.medium.com/welcome-to-the-roach-motel-86b8cd424ea7</a:t>
            </a:r>
            <a:r>
              <a:rPr lang="en-PT" dirty="0"/>
              <a:t> </a:t>
            </a:r>
          </a:p>
          <a:p>
            <a:endParaRPr lang="en-P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Computaçãpo e Sociedade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sk-SK"/>
              <a:t>© 2017 IST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71952-AC44-394F-B38A-FD7BFBF332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10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</a:t>
            </a:r>
            <a:r>
              <a:rPr lang="pt-PT" dirty="0" err="1"/>
              <a:t>ódigo</a:t>
            </a:r>
            <a:r>
              <a:rPr lang="pt-PT" dirty="0"/>
              <a:t> de conduta para codificadores de algoritmos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71952-AC44-394F-B38A-FD7BFBF332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00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Arial" charset="0"/>
                <a:cs typeface="Arial" charset="0"/>
              </a:rPr>
              <a:t>Five of the most prominent organizations include:</a:t>
            </a:r>
          </a:p>
          <a:p>
            <a:pPr lvl="1"/>
            <a:r>
              <a:rPr lang="en-GB" dirty="0">
                <a:latin typeface="Arial" charset="0"/>
                <a:cs typeface="Arial" charset="0"/>
              </a:rPr>
              <a:t>Association for Computing Machinery (ACM)</a:t>
            </a:r>
          </a:p>
          <a:p>
            <a:pPr lvl="1"/>
            <a:r>
              <a:rPr lang="en-GB" dirty="0">
                <a:latin typeface="Arial" charset="0"/>
                <a:cs typeface="Arial" charset="0"/>
              </a:rPr>
              <a:t>Institute of Electrical and Electronics Engineers Computer Society (IEEE-CS)</a:t>
            </a:r>
          </a:p>
          <a:p>
            <a:pPr lvl="1"/>
            <a:r>
              <a:rPr lang="en-GB" dirty="0">
                <a:latin typeface="Arial" charset="0"/>
                <a:cs typeface="Arial" charset="0"/>
              </a:rPr>
              <a:t>Association of IT Professionals (AITP)</a:t>
            </a:r>
          </a:p>
          <a:p>
            <a:pPr lvl="1"/>
            <a:r>
              <a:rPr lang="en-US" dirty="0" err="1">
                <a:latin typeface="Arial" charset="0"/>
                <a:cs typeface="Arial" charset="0"/>
              </a:rPr>
              <a:t>SysAdmin</a:t>
            </a:r>
            <a:r>
              <a:rPr lang="en-US" dirty="0">
                <a:latin typeface="Arial" charset="0"/>
                <a:cs typeface="Arial" charset="0"/>
              </a:rPr>
              <a:t>, Audit, Network, Security (SANS) Institute</a:t>
            </a:r>
            <a:endParaRPr lang="en-GB" dirty="0">
              <a:latin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71952-AC44-394F-B38A-FD7BFBF332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93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FCT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Código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Conduta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Responsável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Investigação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Científica</a:t>
            </a:r>
            <a:endParaRPr 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baseline="0" dirty="0" err="1"/>
              <a:t>Comissão</a:t>
            </a:r>
            <a:r>
              <a:rPr lang="en-US" baseline="0" dirty="0"/>
              <a:t> de </a:t>
            </a:r>
            <a:r>
              <a:rPr lang="en-US" baseline="0" dirty="0" err="1"/>
              <a:t>ética</a:t>
            </a:r>
            <a:r>
              <a:rPr lang="en-US" baseline="0" dirty="0"/>
              <a:t> do IST</a:t>
            </a:r>
          </a:p>
          <a:p>
            <a:r>
              <a:rPr lang="en-US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71952-AC44-394F-B38A-FD7BFBF332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83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www.ordemengenheiros.pt</a:t>
            </a:r>
            <a:r>
              <a:rPr lang="en-US" dirty="0"/>
              <a:t>/</a:t>
            </a:r>
            <a:r>
              <a:rPr lang="en-US" dirty="0" err="1"/>
              <a:t>fotos</a:t>
            </a:r>
            <a:r>
              <a:rPr lang="en-US" dirty="0"/>
              <a:t>/editor2/</a:t>
            </a:r>
            <a:r>
              <a:rPr lang="en-US" dirty="0" err="1"/>
              <a:t>regulamentos</a:t>
            </a:r>
            <a:r>
              <a:rPr lang="en-US" dirty="0"/>
              <a:t>/</a:t>
            </a:r>
            <a:r>
              <a:rPr lang="en-US" dirty="0" err="1"/>
              <a:t>codigo_ed.pdf</a:t>
            </a:r>
            <a:r>
              <a:rPr lang="en-US" dirty="0"/>
              <a:t>. (2016)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771952-AC44-394F-B38A-FD7BFBF332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58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480" y="223323"/>
            <a:ext cx="9359900" cy="243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2021 IST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34B5-4243-EB45-A18B-AA8A90D28A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" y="6199744"/>
            <a:ext cx="3760004" cy="658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22903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2021 IST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34B5-4243-EB45-A18B-AA8A90D28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74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2021 IST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34B5-4243-EB45-A18B-AA8A90D28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02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2021 IST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34B5-4243-EB45-A18B-AA8A90D28A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254130"/>
            <a:ext cx="1196603" cy="1390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89699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2021 IST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34B5-4243-EB45-A18B-AA8A90D28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68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2021 IST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34B5-4243-EB45-A18B-AA8A90D28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78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2021 IST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34B5-4243-EB45-A18B-AA8A90D28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0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2021 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34B5-4243-EB45-A18B-AA8A90D28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161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2021 IST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34B5-4243-EB45-A18B-AA8A90D28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54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2021 IST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34B5-4243-EB45-A18B-AA8A90D28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54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k-SK"/>
              <a:t>© 2021 IST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F34B5-4243-EB45-A18B-AA8A90D28A7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5778" y="6279461"/>
            <a:ext cx="2246376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05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cm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hyperlink" Target="http://www.computer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m.org/about/code-of-ethic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itp.org/?page=Ethics" TargetMode="External"/><Relationship Id="rId5" Type="http://schemas.openxmlformats.org/officeDocument/2006/relationships/hyperlink" Target="http://www.acm.org/about/se-code" TargetMode="External"/><Relationship Id="rId4" Type="http://schemas.openxmlformats.org/officeDocument/2006/relationships/hyperlink" Target="http://www.ieee.org/about/corporate/governance/p7-8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ordemengenheiros.pt/pt/" TargetMode="External"/><Relationship Id="rId4" Type="http://schemas.openxmlformats.org/officeDocument/2006/relationships/hyperlink" Target="http://www.cnop.pt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demengenheiros.pt/fotos/editor2/regulamentos/codigo_ed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o.pt/2022/12/27/p3/cronica/quiet-quitting-fim-profissionalismo-203231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ublico.pt/2022/08/27/p3/noticia/quiet-quitting-trabalhar-menos-bom-ti-chefe-2018432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isoc-pt.org/quem-somos/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mdb.com/title/tt11286314/" TargetMode="External"/><Relationship Id="rId4" Type="http://schemas.openxmlformats.org/officeDocument/2006/relationships/hyperlink" Target="https://www.netflix.com/pt-en/title/8125235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solutions.com/insights/dark-patterns-in-ux-disadvantage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guardian.com/commentisfree/2015/dec/06/algorithm-writers-should-have-code-of-conduct?CMP=fb_g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pdf/10.1145/3487019.3489045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ueue.acm.org/detail.cfm?id=203025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Tecnologia e Sociedade 2022/2023</a:t>
            </a:r>
            <a:br>
              <a:rPr lang="pt-PT" sz="4000" dirty="0"/>
            </a:br>
            <a:r>
              <a:rPr lang="pt-PT" sz="4900" dirty="0"/>
              <a:t>Responsabilidade Profissional</a:t>
            </a:r>
            <a:endParaRPr lang="pt-PT" sz="53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4122622"/>
            <a:ext cx="6400800" cy="1516178"/>
          </a:xfrm>
        </p:spPr>
        <p:txBody>
          <a:bodyPr/>
          <a:lstStyle/>
          <a:p>
            <a:r>
              <a:rPr lang="en-US" dirty="0"/>
              <a:t>Mário Gaspar da Silva</a:t>
            </a:r>
          </a:p>
        </p:txBody>
      </p:sp>
    </p:spTree>
    <p:extLst>
      <p:ext uri="{BB962C8B-B14F-4D97-AF65-F5344CB8AC3E}">
        <p14:creationId xmlns:p14="http://schemas.microsoft.com/office/powerpoint/2010/main" val="1464400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Associações Profissionais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ACM – </a:t>
            </a:r>
            <a:r>
              <a:rPr lang="en-US" b="1" dirty="0">
                <a:hlinkClick r:id="rId3"/>
              </a:rPr>
              <a:t>http://acm.org</a:t>
            </a:r>
            <a:r>
              <a:rPr lang="en-US" b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IEEE – CS </a:t>
            </a:r>
            <a:r>
              <a:rPr lang="en-US" b="1" dirty="0">
                <a:hlinkClick r:id="rId4"/>
              </a:rPr>
              <a:t>http://www.computer.org/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34B5-4243-EB45-A18B-AA8A90D28A75}" type="slidenum">
              <a:rPr lang="en-US" smtClean="0"/>
              <a:t>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/>
              <a:t>© 2018 IST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2732321"/>
            <a:ext cx="4826000" cy="1676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600" y="3108100"/>
            <a:ext cx="4572000" cy="165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71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Códigos</a:t>
            </a:r>
            <a:r>
              <a:rPr lang="en-US" dirty="0"/>
              <a:t> de </a:t>
            </a:r>
            <a:r>
              <a:rPr lang="en-US" dirty="0" err="1"/>
              <a:t>Ética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800" b="1" dirty="0"/>
              <a:t>ACM code of ethics: </a:t>
            </a:r>
            <a:br>
              <a:rPr lang="en-US" sz="3800" dirty="0"/>
            </a:br>
            <a:r>
              <a:rPr lang="en-US" sz="3800" dirty="0">
                <a:hlinkClick r:id="rId3"/>
              </a:rPr>
              <a:t>http://www.acm.org/about/code-of-ethics</a:t>
            </a:r>
            <a:r>
              <a:rPr lang="en-US" sz="3800" dirty="0"/>
              <a:t>  </a:t>
            </a:r>
            <a:br>
              <a:rPr lang="en-US" sz="3800" dirty="0"/>
            </a:br>
            <a:r>
              <a:rPr lang="en-US" sz="3800" dirty="0"/>
              <a:t>http://</a:t>
            </a:r>
            <a:r>
              <a:rPr lang="en-US" sz="3800" dirty="0" err="1"/>
              <a:t>www.acm.org</a:t>
            </a:r>
            <a:r>
              <a:rPr lang="en-US" sz="3800" dirty="0"/>
              <a:t>/about/p98-anderson.pdf</a:t>
            </a:r>
          </a:p>
          <a:p>
            <a:endParaRPr lang="en-US" sz="3800" dirty="0"/>
          </a:p>
          <a:p>
            <a:r>
              <a:rPr lang="en-US" sz="3800" dirty="0"/>
              <a:t>IEEE Code of ethics</a:t>
            </a:r>
            <a:br>
              <a:rPr lang="en-US" sz="3800" dirty="0"/>
            </a:br>
            <a:r>
              <a:rPr lang="en-US" sz="3800" dirty="0">
                <a:hlinkClick r:id="rId4"/>
              </a:rPr>
              <a:t>http://www.ieee.org/about/corporate/governance/p7-8.html</a:t>
            </a:r>
            <a:r>
              <a:rPr lang="en-US" sz="3800" dirty="0"/>
              <a:t> </a:t>
            </a:r>
          </a:p>
          <a:p>
            <a:r>
              <a:rPr lang="en-US" sz="3800" dirty="0"/>
              <a:t>Software Engineering Code of ethics: </a:t>
            </a:r>
            <a:br>
              <a:rPr lang="en-US" sz="3800" dirty="0"/>
            </a:br>
            <a:r>
              <a:rPr lang="en-US" sz="3800" dirty="0">
                <a:hlinkClick r:id="rId5"/>
              </a:rPr>
              <a:t>http://www.acm.org/about/se-code</a:t>
            </a:r>
            <a:r>
              <a:rPr lang="en-US" sz="3800" dirty="0"/>
              <a:t> </a:t>
            </a:r>
          </a:p>
          <a:p>
            <a:r>
              <a:rPr lang="en-US" sz="3800" dirty="0"/>
              <a:t>AITP code of ethics: </a:t>
            </a:r>
            <a:br>
              <a:rPr lang="en-US" sz="3800" dirty="0"/>
            </a:br>
            <a:r>
              <a:rPr lang="en-US" sz="3800" dirty="0">
                <a:hlinkClick r:id="rId6"/>
              </a:rPr>
              <a:t>http://www.aitp.org/?page=Ethics</a:t>
            </a:r>
            <a:endParaRPr lang="en-US" sz="3800" dirty="0"/>
          </a:p>
          <a:p>
            <a:endParaRPr lang="en-US" sz="3800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34B5-4243-EB45-A18B-AA8A90D28A75}" type="slidenum">
              <a:rPr lang="en-US" smtClean="0"/>
              <a:t>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/>
              <a:t>© 2018 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704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379" y="2927569"/>
            <a:ext cx="4014911" cy="37939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400" y="1894716"/>
            <a:ext cx="3810000" cy="147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Ordens</a:t>
            </a:r>
            <a:r>
              <a:rPr lang="en-US" dirty="0"/>
              <a:t> </a:t>
            </a:r>
            <a:r>
              <a:rPr lang="en-US" dirty="0" err="1"/>
              <a:t>Profissionais</a:t>
            </a:r>
            <a:r>
              <a:rPr lang="en-US" dirty="0"/>
              <a:t> (Portugal)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199" y="1600200"/>
            <a:ext cx="8633791" cy="4756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http://www.cnop.pt/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>
              <a:hlinkClick r:id="rId5"/>
            </a:endParaRPr>
          </a:p>
          <a:p>
            <a:pPr marL="0" indent="0">
              <a:buNone/>
            </a:pPr>
            <a:endParaRPr lang="en-US" dirty="0">
              <a:hlinkClick r:id="rId5"/>
            </a:endParaRPr>
          </a:p>
          <a:p>
            <a:pPr marL="0" indent="0">
              <a:buNone/>
            </a:pPr>
            <a:r>
              <a:rPr lang="en-US" dirty="0">
                <a:hlinkClick r:id="rId5"/>
              </a:rPr>
              <a:t>http://www.ordemengenheiros.pt/pt/</a:t>
            </a:r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34B5-4243-EB45-A18B-AA8A90D28A75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/>
              <a:t>© 2018 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49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Código</a:t>
            </a:r>
            <a:r>
              <a:rPr lang="en-US" dirty="0"/>
              <a:t> de </a:t>
            </a:r>
            <a:r>
              <a:rPr lang="en-US" dirty="0" err="1"/>
              <a:t>ética</a:t>
            </a:r>
            <a:r>
              <a:rPr lang="en-US" dirty="0"/>
              <a:t> da OE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http://www.ordemengenheiros.pt/fotos/editor2/regulamentos/codigo_ed.pdf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34B5-4243-EB45-A18B-AA8A90D28A75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/>
              <a:t>© 2018 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83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Actos</a:t>
            </a:r>
            <a:r>
              <a:rPr lang="en-US" dirty="0"/>
              <a:t> de </a:t>
            </a:r>
            <a:r>
              <a:rPr lang="en-US" dirty="0" err="1"/>
              <a:t>Engenharia</a:t>
            </a:r>
            <a:r>
              <a:rPr lang="en-US" dirty="0"/>
              <a:t> </a:t>
            </a:r>
            <a:r>
              <a:rPr lang="en-US" dirty="0" err="1"/>
              <a:t>Informática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PT" dirty="0"/>
              <a:t>Artigo 3º </a:t>
            </a:r>
            <a:r>
              <a:rPr lang="pt-PT" b="1" dirty="0"/>
              <a:t>Habilitação </a:t>
            </a:r>
            <a:endParaRPr lang="pt-PT" dirty="0"/>
          </a:p>
          <a:p>
            <a:pPr marL="0" indent="0">
              <a:buNone/>
            </a:pPr>
            <a:r>
              <a:rPr lang="pt-PT" dirty="0"/>
              <a:t>1 — A habilitação para a prática de atos de engenharia é validada pela Ordem dos Engenheiros através da emissão de declarações </a:t>
            </a:r>
            <a:r>
              <a:rPr lang="pt-PT" dirty="0" err="1"/>
              <a:t>próprias</a:t>
            </a:r>
            <a:r>
              <a:rPr lang="pt-PT" dirty="0"/>
              <a:t> emitidas a pedido dos membros que as requeiram e para as quais a Ordem dos Engenheiros lhes </a:t>
            </a:r>
            <a:r>
              <a:rPr lang="pt-PT" dirty="0" err="1"/>
              <a:t>reconheça</a:t>
            </a:r>
            <a:r>
              <a:rPr lang="pt-PT" dirty="0"/>
              <a:t> as respetivas </a:t>
            </a:r>
            <a:r>
              <a:rPr lang="pt-PT" dirty="0" err="1"/>
              <a:t>qualificações</a:t>
            </a:r>
            <a:r>
              <a:rPr lang="pt-PT" dirty="0"/>
              <a:t>. </a:t>
            </a:r>
          </a:p>
          <a:p>
            <a:pPr marL="0" indent="0">
              <a:buNone/>
            </a:pPr>
            <a:r>
              <a:rPr lang="pt-PT" dirty="0"/>
              <a:t>2 — No requerimento para </a:t>
            </a:r>
            <a:r>
              <a:rPr lang="pt-PT" dirty="0" err="1"/>
              <a:t>emissão</a:t>
            </a:r>
            <a:r>
              <a:rPr lang="pt-PT" dirty="0"/>
              <a:t> das </a:t>
            </a:r>
            <a:r>
              <a:rPr lang="pt-PT" dirty="0" err="1"/>
              <a:t>declarações</a:t>
            </a:r>
            <a:r>
              <a:rPr lang="pt-PT" dirty="0"/>
              <a:t> devem os membros da Ordem dos Engenheiros mencionar o destino e objeto das mesmas e, sendo caso disso, indicar a categoria e classe de obra. 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Artigo 4º </a:t>
            </a:r>
            <a:r>
              <a:rPr lang="pt-PT" b="1" dirty="0"/>
              <a:t>Registo profissional </a:t>
            </a:r>
            <a:endParaRPr lang="pt-PT" dirty="0"/>
          </a:p>
          <a:p>
            <a:pPr marL="0" indent="0">
              <a:buNone/>
            </a:pPr>
            <a:r>
              <a:rPr lang="pt-PT" dirty="0"/>
              <a:t>A </a:t>
            </a:r>
            <a:r>
              <a:rPr lang="pt-PT" dirty="0" err="1"/>
              <a:t>emissão</a:t>
            </a:r>
            <a:r>
              <a:rPr lang="pt-PT" dirty="0"/>
              <a:t> das </a:t>
            </a:r>
            <a:r>
              <a:rPr lang="pt-PT" dirty="0" err="1"/>
              <a:t>declarações</a:t>
            </a:r>
            <a:r>
              <a:rPr lang="pt-PT" dirty="0"/>
              <a:t> referidas no artigo anterior </a:t>
            </a:r>
            <a:r>
              <a:rPr lang="pt-PT" dirty="0" err="1"/>
              <a:t>constarão</a:t>
            </a:r>
            <a:r>
              <a:rPr lang="pt-PT" dirty="0"/>
              <a:t> do registo profissional individual </a:t>
            </a:r>
            <a:r>
              <a:rPr lang="pt-PT" dirty="0" err="1"/>
              <a:t>próprio</a:t>
            </a:r>
            <a:r>
              <a:rPr lang="pt-PT" dirty="0"/>
              <a:t> do membro da Ordem dos Engenheiros. 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34B5-4243-EB45-A18B-AA8A90D28A75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/>
              <a:t>© 2018 IST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43033" y="6033185"/>
            <a:ext cx="35917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ORDEM DOS ENGENHEIROS: </a:t>
            </a:r>
            <a:br>
              <a:rPr lang="pt-PT" b="1" dirty="0"/>
            </a:br>
            <a:r>
              <a:rPr lang="pt-PT" b="1" dirty="0"/>
              <a:t>Regulamento nº 420/2015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57876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AA7E-7324-8750-4EF0-2E16CB12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Quiet Quitting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97D068-57BE-F7FC-F069-C3542C408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2021 IST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9927C3-0C79-4A37-4AA9-931B3B4D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34B5-4243-EB45-A18B-AA8A90D28A75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EFCDF-7C39-B64F-A5B9-12E07D81B51F}"/>
              </a:ext>
            </a:extLst>
          </p:cNvPr>
          <p:cNvSpPr txBox="1"/>
          <p:nvPr/>
        </p:nvSpPr>
        <p:spPr>
          <a:xfrm>
            <a:off x="699249" y="5556713"/>
            <a:ext cx="5006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dirty="0">
                <a:hlinkClick r:id="rId3"/>
              </a:rPr>
              <a:t>https://www.publico.pt/2022/12/27/p3/cronica/quiet-quitting-fim-profissionalismo-2032318</a:t>
            </a:r>
            <a:r>
              <a:rPr lang="en-PT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25A06D-4FB5-C8A9-EE2D-5A548FB5F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152" y="355981"/>
            <a:ext cx="5598459" cy="4922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E5FA97-7E3C-AECF-8AF9-A2D3DA75E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76" y="355982"/>
            <a:ext cx="5974976" cy="52007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998C90-8B3E-7BFB-0832-84890D93B240}"/>
              </a:ext>
            </a:extLst>
          </p:cNvPr>
          <p:cNvSpPr txBox="1"/>
          <p:nvPr/>
        </p:nvSpPr>
        <p:spPr>
          <a:xfrm>
            <a:off x="6311152" y="5556712"/>
            <a:ext cx="5598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dirty="0">
                <a:hlinkClick r:id="rId6"/>
              </a:rPr>
              <a:t>https://www.publico.pt/2022/08/27/p3/noticia/quiet-quitting-trabalhar-menos-bom-ti-chefe-2018432</a:t>
            </a:r>
            <a:r>
              <a:rPr lang="en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4502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Organizações de Cidadãos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/>
              <a:t>© 2018 IST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471" y="1417638"/>
            <a:ext cx="7326529" cy="47092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92634" y="3747853"/>
            <a:ext cx="42964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3"/>
              </a:rPr>
              <a:t>http://isoc-pt.org/quem-somos/</a:t>
            </a:r>
            <a:r>
              <a:rPr lang="en-US" sz="2400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34B5-4243-EB45-A18B-AA8A90D28A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74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Arial" charset="0"/>
                <a:cs typeface="Arial" charset="0"/>
              </a:rPr>
              <a:t>Questões a Considerar: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idx="1"/>
          </p:nvPr>
        </p:nvSpPr>
        <p:spPr>
          <a:xfrm>
            <a:off x="609600" y="1417638"/>
            <a:ext cx="10972800" cy="4525963"/>
          </a:xfrm>
        </p:spPr>
        <p:txBody>
          <a:bodyPr>
            <a:noAutofit/>
          </a:bodyPr>
          <a:lstStyle/>
          <a:p>
            <a:r>
              <a:rPr lang="pt-PT" sz="2400" dirty="0">
                <a:latin typeface="Arial" charset="0"/>
                <a:cs typeface="Arial" charset="0"/>
              </a:rPr>
              <a:t>O que é uma profissão regulamentada e como se distingue das outras profissões?</a:t>
            </a:r>
          </a:p>
          <a:p>
            <a:r>
              <a:rPr lang="pt-PT" sz="2400" dirty="0">
                <a:latin typeface="Arial" charset="0"/>
                <a:cs typeface="Arial" charset="0"/>
              </a:rPr>
              <a:t>Quando é um trabalhador das TIC é sujeito às obrigações das profissões regulamentadas?</a:t>
            </a:r>
          </a:p>
          <a:p>
            <a:r>
              <a:rPr lang="pt-PT" sz="2400" dirty="0">
                <a:latin typeface="Arial" charset="0"/>
                <a:cs typeface="Arial" charset="0"/>
              </a:rPr>
              <a:t>Que fatores estão a transformar a actividade de consultoria?</a:t>
            </a:r>
          </a:p>
          <a:p>
            <a:r>
              <a:rPr lang="pt-PT" sz="2400" dirty="0">
                <a:latin typeface="Arial" charset="0"/>
                <a:cs typeface="Arial" charset="0"/>
              </a:rPr>
              <a:t>Quais as questões éticas com que se confrontam os profissionais das TIC ?</a:t>
            </a:r>
          </a:p>
          <a:p>
            <a:r>
              <a:rPr lang="pt-PT" sz="2400" dirty="0">
                <a:latin typeface="Arial" charset="0"/>
                <a:cs typeface="Arial" charset="0"/>
              </a:rPr>
              <a:t>Como é o comportamento ético dos profissionais afetado por códigos de ética, ordens, certificações, e licenciamento de actividade profissional?</a:t>
            </a:r>
          </a:p>
          <a:p>
            <a:r>
              <a:rPr lang="pt-PT" sz="2400" dirty="0">
                <a:latin typeface="Arial" charset="0"/>
                <a:cs typeface="Arial" charset="0"/>
              </a:rPr>
              <a:t>O que se entende por </a:t>
            </a:r>
            <a:r>
              <a:rPr lang="pt-PT" sz="2400" i="1" dirty="0">
                <a:latin typeface="Arial" charset="0"/>
                <a:cs typeface="Arial" charset="0"/>
              </a:rPr>
              <a:t>conformidade e </a:t>
            </a:r>
            <a:r>
              <a:rPr lang="pt-PT" sz="2400" dirty="0">
                <a:latin typeface="Arial" charset="0"/>
                <a:cs typeface="Arial" charset="0"/>
              </a:rPr>
              <a:t>em que medida desencoraja comportamentos indesejáveis?</a:t>
            </a:r>
          </a:p>
        </p:txBody>
      </p:sp>
      <p:sp>
        <p:nvSpPr>
          <p:cNvPr id="1536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ヒラギノ角ゴ Pro W3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8C33407-80FB-7945-8156-7261AD487572}" type="slidenum">
              <a:rPr lang="en-GB">
                <a:solidFill>
                  <a:srgbClr val="000000"/>
                </a:solidFill>
              </a:rPr>
              <a:pPr eaLnBrk="1" hangingPunct="1"/>
              <a:t>17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sk-SK"/>
              <a:t>© 2018 IST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5366" name="Rectangle 4"/>
          <p:cNvSpPr>
            <a:spLocks noChangeArrowheads="1"/>
          </p:cNvSpPr>
          <p:nvPr/>
        </p:nvSpPr>
        <p:spPr bwMode="auto">
          <a:xfrm>
            <a:off x="5000625" y="6311901"/>
            <a:ext cx="1841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952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Bibliografia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719137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Livro</a:t>
            </a:r>
            <a:r>
              <a:rPr lang="en-US" b="1" dirty="0"/>
              <a:t> Principal: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Joseph </a:t>
            </a:r>
            <a:r>
              <a:rPr lang="en-US" dirty="0" err="1"/>
              <a:t>Migga</a:t>
            </a:r>
            <a:r>
              <a:rPr lang="en-US" dirty="0"/>
              <a:t> </a:t>
            </a:r>
            <a:r>
              <a:rPr lang="en-US" dirty="0" err="1"/>
              <a:t>Kizza</a:t>
            </a:r>
            <a:r>
              <a:rPr lang="en-US" dirty="0"/>
              <a:t>. Ethics in Computing: A Concise Module (Undergraduate Topics in Computer Science) 1st ed. 2016 Edition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 err="1"/>
              <a:t>Capítulo</a:t>
            </a:r>
            <a:r>
              <a:rPr lang="en-US" b="1"/>
              <a:t> 2, 3 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© 2021 IST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34B5-4243-EB45-A18B-AA8A90D28A75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334599-0E67-2B44-9F9F-55EEA5A5D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776" y="1600201"/>
            <a:ext cx="2801644" cy="423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458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072B-3042-9B4C-8379-E738ACEE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Mark Rylance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5A6D0-82BE-3245-9EC1-98963A76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99787"/>
            <a:ext cx="3860800" cy="365125"/>
          </a:xfrm>
        </p:spPr>
        <p:txBody>
          <a:bodyPr/>
          <a:lstStyle/>
          <a:p>
            <a:r>
              <a:rPr lang="sk-SK" dirty="0"/>
              <a:t>© 2021 IST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644B3-78D2-3A4A-ABF0-FBC971222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34B5-4243-EB45-A18B-AA8A90D28A75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D1225D-55D7-2E48-BF71-3215F684B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588" y="375650"/>
            <a:ext cx="7099389" cy="45769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3C081-9381-0941-CE02-90994A6BEDFD}"/>
              </a:ext>
            </a:extLst>
          </p:cNvPr>
          <p:cNvSpPr txBox="1"/>
          <p:nvPr/>
        </p:nvSpPr>
        <p:spPr>
          <a:xfrm rot="16200000">
            <a:off x="-1547148" y="1828885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dirty="0">
                <a:hlinkClick r:id="rId4"/>
              </a:rPr>
              <a:t>https://www.netflix.com/pt-en/title/81252357</a:t>
            </a:r>
            <a:r>
              <a:rPr lang="en-PT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D30963-9105-9638-F60F-84473D698586}"/>
              </a:ext>
            </a:extLst>
          </p:cNvPr>
          <p:cNvSpPr txBox="1"/>
          <p:nvPr/>
        </p:nvSpPr>
        <p:spPr>
          <a:xfrm rot="16200000">
            <a:off x="-635649" y="2212862"/>
            <a:ext cx="5334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dirty="0">
                <a:hlinkClick r:id="rId5"/>
              </a:rPr>
              <a:t>https://www.imdb.com/title/tt11286314/</a:t>
            </a:r>
            <a:r>
              <a:rPr lang="en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3689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Jurassic Park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34B5-4243-EB45-A18B-AA8A90D28A75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/>
              <a:t>© 2018 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818" y="459754"/>
            <a:ext cx="8116982" cy="467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77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34B5-4243-EB45-A18B-AA8A90D28A75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/>
              <a:t>© 2018 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1" y="0"/>
            <a:ext cx="688152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56008" y="586641"/>
            <a:ext cx="4121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/>
              <a:t>Engenheiro da VW procura novo emprego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7763836" y="1267976"/>
            <a:ext cx="2760328" cy="1330028"/>
          </a:xfrm>
          <a:prstGeom prst="cloudCallout">
            <a:avLst>
              <a:gd name="adj1" fmla="val -37541"/>
              <a:gd name="adj2" fmla="val 7583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pt-PT" sz="2400" dirty="0">
                <a:solidFill>
                  <a:schemeClr val="tx1"/>
                </a:solidFill>
              </a:rPr>
              <a:t>isto vai ser </a:t>
            </a:r>
            <a:br>
              <a:rPr lang="pt-PT" sz="2400" dirty="0">
                <a:solidFill>
                  <a:schemeClr val="tx1"/>
                </a:solidFill>
              </a:rPr>
            </a:br>
            <a:r>
              <a:rPr lang="pt-PT" sz="2400" dirty="0">
                <a:solidFill>
                  <a:schemeClr val="tx1"/>
                </a:solidFill>
              </a:rPr>
              <a:t>um sucesso!</a:t>
            </a:r>
          </a:p>
        </p:txBody>
      </p:sp>
    </p:spTree>
    <p:extLst>
      <p:ext uri="{BB962C8B-B14F-4D97-AF65-F5344CB8AC3E}">
        <p14:creationId xmlns:p14="http://schemas.microsoft.com/office/powerpoint/2010/main" val="991702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34B5-4243-EB45-A18B-AA8A90D28A75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/>
              <a:t>© 2018 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744" y="264144"/>
            <a:ext cx="8004359" cy="609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53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Profissões mais Prestigiadas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34B5-4243-EB45-A18B-AA8A90D28A75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/>
              <a:t>© 2018 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74638"/>
            <a:ext cx="9144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8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32A24-ACD0-A10E-212D-08807526D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D</a:t>
            </a:r>
            <a:r>
              <a:rPr lang="en-PT" dirty="0"/>
              <a:t>ark patterns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E53C1-7D48-4625-A230-E829A2F91A5A}"/>
              </a:ext>
            </a:extLst>
          </p:cNvPr>
          <p:cNvSpPr txBox="1"/>
          <p:nvPr/>
        </p:nvSpPr>
        <p:spPr>
          <a:xfrm rot="16200000">
            <a:off x="-1552492" y="3076491"/>
            <a:ext cx="5328035" cy="1003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Font typeface="Arial"/>
            </a:pPr>
            <a:endParaRPr lang="en-PT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3F7C0-C31C-CE1C-52EE-DDE6575F1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sk-SK"/>
              <a:t>© 2021 IST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2D702-8081-9438-E66C-EC27C3FB1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57F34B5-4243-EB45-A18B-AA8A90D28A7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91973E-022F-F0E1-3C86-5250AF6278CF}"/>
              </a:ext>
            </a:extLst>
          </p:cNvPr>
          <p:cNvSpPr txBox="1"/>
          <p:nvPr/>
        </p:nvSpPr>
        <p:spPr>
          <a:xfrm>
            <a:off x="2206438" y="5596103"/>
            <a:ext cx="9375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sz="1800" dirty="0">
                <a:hlinkClick r:id="rId3"/>
              </a:rPr>
              <a:t>https://www.netsolutions.com/insights/dark-patterns-in-ux-disadvantages/</a:t>
            </a:r>
            <a:r>
              <a:rPr lang="en-PT" sz="1800" dirty="0"/>
              <a:t> </a:t>
            </a:r>
          </a:p>
        </p:txBody>
      </p:sp>
      <p:pic>
        <p:nvPicPr>
          <p:cNvPr id="1028" name="Picture 4" descr="Blackflag Roach Motel 61009 (pacote com 12 x 2 total de 24 caixas pequenas) c, 2 unidades (pacote com 12)">
            <a:extLst>
              <a:ext uri="{FF2B5EF4-FFF2-40B4-BE49-F238E27FC236}">
                <a16:creationId xmlns:a16="http://schemas.microsoft.com/office/drawing/2014/main" id="{B030758E-1AB3-ADC8-911A-C8BC86346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0" y="1613096"/>
            <a:ext cx="3447371" cy="378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871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Opacos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Serviços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4648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sk-SK"/>
              <a:t>© 2018 IST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F34B5-4243-EB45-A18B-AA8A90D28A75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 rot="16200000">
            <a:off x="677799" y="3798421"/>
            <a:ext cx="41957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http://www.theguardian.com/commentisfree/2015/dec/06/algorithm-writers-should-have-code-of-conduct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278" y="1417638"/>
            <a:ext cx="6172200" cy="491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56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5F592-7F15-B63B-424B-5CB97FB07D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9771" y="4767263"/>
            <a:ext cx="13822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26" name="Picture 2" descr="Pode ser um desenho animado de texto que diz &quot;ALL MODERN DIGITAL INFRASTRUCTURE A PROTECT SOME RANDOM PERSON IN NEBRASKA HAS BEEN THANKLESSLY MAINTAINING SINCE 2003&quot;">
            <a:extLst>
              <a:ext uri="{FF2B5EF4-FFF2-40B4-BE49-F238E27FC236}">
                <a16:creationId xmlns:a16="http://schemas.microsoft.com/office/drawing/2014/main" id="{6F46FC1A-6489-D31E-7530-20C70850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85" y="272084"/>
            <a:ext cx="4124671" cy="523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AC34C8-162F-B756-B7A5-5A7FC96191D5}"/>
              </a:ext>
            </a:extLst>
          </p:cNvPr>
          <p:cNvSpPr/>
          <p:nvPr/>
        </p:nvSpPr>
        <p:spPr>
          <a:xfrm>
            <a:off x="5181600" y="365125"/>
            <a:ext cx="62484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/>
              <a:t>The Software Industry is Still the Problem: The time is (also) way overdue for IT professional liability</a:t>
            </a:r>
            <a:r>
              <a:rPr lang="en-GB" sz="3200" dirty="0"/>
              <a:t> </a:t>
            </a:r>
            <a:r>
              <a:rPr lang="en-GB" sz="3200" dirty="0">
                <a:hlinkClick r:id="rId3"/>
              </a:rPr>
              <a:t>https://dl.acm.org/doi/pdf/10.1145/3487019.3489045</a:t>
            </a:r>
            <a:r>
              <a:rPr lang="en-GB" sz="3200" dirty="0"/>
              <a:t> </a:t>
            </a:r>
          </a:p>
          <a:p>
            <a:r>
              <a:rPr lang="en-GB" sz="3200" b="1" dirty="0"/>
              <a:t>The Software Industry </a:t>
            </a:r>
            <a:r>
              <a:rPr lang="en-GB" sz="3200" b="1" i="1" dirty="0"/>
              <a:t>IS</a:t>
            </a:r>
            <a:r>
              <a:rPr lang="en-GB" sz="3200" b="1" dirty="0"/>
              <a:t> the Problem: The time has come for software liability laws. </a:t>
            </a:r>
            <a:r>
              <a:rPr lang="en-GB" sz="3200" dirty="0">
                <a:hlinkClick r:id="rId4"/>
              </a:rPr>
              <a:t>https://queue.acm.org/detail.cfm?id=2030258</a:t>
            </a:r>
            <a:r>
              <a:rPr lang="en-GB" sz="32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B1AAB2-B111-C8C9-D35C-A0C58BD23D49}"/>
              </a:ext>
            </a:extLst>
          </p:cNvPr>
          <p:cNvSpPr txBox="1"/>
          <p:nvPr/>
        </p:nvSpPr>
        <p:spPr>
          <a:xfrm>
            <a:off x="470785" y="5715001"/>
            <a:ext cx="899978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667" b="1" dirty="0"/>
              <a:t>Deve o código, escrito por engenheiros de software, ser a lei?</a:t>
            </a:r>
          </a:p>
        </p:txBody>
      </p:sp>
    </p:spTree>
    <p:extLst>
      <p:ext uri="{BB962C8B-B14F-4D97-AF65-F5344CB8AC3E}">
        <p14:creationId xmlns:p14="http://schemas.microsoft.com/office/powerpoint/2010/main" val="3816012508"/>
      </p:ext>
    </p:extLst>
  </p:cSld>
  <p:clrMapOvr>
    <a:masterClrMapping/>
  </p:clrMapOvr>
</p:sld>
</file>

<file path=ppt/theme/theme1.xml><?xml version="1.0" encoding="utf-8"?>
<a:theme xmlns:a="http://schemas.openxmlformats.org/drawingml/2006/main" name="mod00-0-template-Base-Dad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od00-0-template CS 2021" id="{39EFD4C0-1900-B24C-BEBB-AEDDB5771661}" vid="{E0486759-0C0E-D64C-A90A-133EB49D25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21717</TotalTime>
  <Words>877</Words>
  <Application>Microsoft Macintosh PowerPoint</Application>
  <PresentationFormat>Widescreen</PresentationFormat>
  <Paragraphs>129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mod00-0-template-Base-Dados</vt:lpstr>
      <vt:lpstr>Tecnologia e Sociedade 2022/2023 Responsabilidade Profissional</vt:lpstr>
      <vt:lpstr>Mark Rylance</vt:lpstr>
      <vt:lpstr>Jurassic Park</vt:lpstr>
      <vt:lpstr>PowerPoint Presentation</vt:lpstr>
      <vt:lpstr>Hackers</vt:lpstr>
      <vt:lpstr>Profissões mais Prestigiadas</vt:lpstr>
      <vt:lpstr>Dark patterns</vt:lpstr>
      <vt:lpstr>Algoritmos Opacos em Serviços</vt:lpstr>
      <vt:lpstr>PowerPoint Presentation</vt:lpstr>
      <vt:lpstr>Associações Profissionais</vt:lpstr>
      <vt:lpstr>Códigos de Ética</vt:lpstr>
      <vt:lpstr>Ordens Profissionais (Portugal)</vt:lpstr>
      <vt:lpstr>Código de ética da OE</vt:lpstr>
      <vt:lpstr>Actos de Engenharia Informática</vt:lpstr>
      <vt:lpstr>Quiet Quitting</vt:lpstr>
      <vt:lpstr>Organizações de Cidadãos</vt:lpstr>
      <vt:lpstr>Questões a Considerar:</vt:lpstr>
      <vt:lpstr>Bibliografia</vt:lpstr>
    </vt:vector>
  </TitlesOfParts>
  <Manager/>
  <Company>Instituto Superior Técnico, Portugal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Bases de Dados</dc:title>
  <dc:subject>Guião de aula da disciplina</dc:subject>
  <dc:creator>Mário J. Silva</dc:creator>
  <cp:keywords/>
  <dc:description/>
  <cp:lastModifiedBy>Mário Gaspar da Silva</cp:lastModifiedBy>
  <cp:revision>213</cp:revision>
  <cp:lastPrinted>2017-02-20T19:39:49Z</cp:lastPrinted>
  <dcterms:created xsi:type="dcterms:W3CDTF">2011-09-10T01:48:15Z</dcterms:created>
  <dcterms:modified xsi:type="dcterms:W3CDTF">2023-11-19T13:00:11Z</dcterms:modified>
  <cp:category/>
</cp:coreProperties>
</file>